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wo jellyfish against a pink background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Two jellyfish touching against a dark blue background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Two jellyfish against a blue background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3" Type="http://schemas.openxmlformats.org/officeDocument/2006/relationships/hyperlink" Target="https://www-01.ibm.com/support/docview.wss?uid=ibm10735235" TargetMode="External"/><Relationship Id="rId4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www.ibm.com/products/cognos-analytics" TargetMode="External"/><Relationship Id="rId3" Type="http://schemas.openxmlformats.org/officeDocument/2006/relationships/hyperlink" Target="https://www.kaggle.com/" TargetMode="External"/><Relationship Id="rId4" Type="http://schemas.openxmlformats.org/officeDocument/2006/relationships/image" Target="../media/image3.jpe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BM-Cognos-analytics.png" descr="IBM-Cognos-analytic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0369" y="1756078"/>
            <a:ext cx="18352161" cy="9342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ollaboration"/>
          <p:cNvSpPr txBox="1"/>
          <p:nvPr/>
        </p:nvSpPr>
        <p:spPr>
          <a:xfrm>
            <a:off x="2058564" y="4994021"/>
            <a:ext cx="6475339" cy="1310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Collaboration</a:t>
            </a:r>
          </a:p>
        </p:txBody>
      </p:sp>
      <p:sp>
        <p:nvSpPr>
          <p:cNvPr id="172" name="Integrate with third party collaboration platforms(ex:Slack,Microsoft Teams…)…"/>
          <p:cNvSpPr txBox="1"/>
          <p:nvPr/>
        </p:nvSpPr>
        <p:spPr>
          <a:xfrm>
            <a:off x="9869364" y="2720562"/>
            <a:ext cx="13773259" cy="694785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700">
                <a:solidFill>
                  <a:srgbClr val="DEDFEC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Integrate with third party collaboration platforms(ex:Slack,Microsoft Teams…)</a:t>
            </a:r>
          </a:p>
          <a:p>
            <a:pPr algn="l" defTabSz="457200">
              <a:defRPr sz="3700">
                <a:solidFill>
                  <a:srgbClr val="DEDFEC"/>
                </a:solidFill>
                <a:latin typeface="Optima"/>
                <a:ea typeface="Optima"/>
                <a:cs typeface="Optima"/>
                <a:sym typeface="Optima"/>
              </a:defRPr>
            </a:pP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700">
                <a:solidFill>
                  <a:srgbClr val="DEDFEC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Share  insights in context -  </a:t>
            </a:r>
          </a:p>
          <a:p>
            <a:pPr algn="l" defTabSz="457200">
              <a:defRPr sz="3700">
                <a:solidFill>
                  <a:srgbClr val="DEDFEC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                         -&gt; Messaging and Discussion</a:t>
            </a:r>
          </a:p>
          <a:p>
            <a:pPr algn="l" defTabSz="457200">
              <a:defRPr sz="3700">
                <a:solidFill>
                  <a:srgbClr val="DEDFEC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                         -&gt; Share assets (dashboard, report..) as an image</a:t>
            </a:r>
          </a:p>
          <a:p>
            <a:pPr algn="l" defTabSz="457200">
              <a:defRPr sz="3700">
                <a:solidFill>
                  <a:srgbClr val="DEDFEC"/>
                </a:solidFill>
                <a:latin typeface="Optima"/>
                <a:ea typeface="Optima"/>
                <a:cs typeface="Optima"/>
                <a:sym typeface="Optima"/>
              </a:defRPr>
            </a:pP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700">
                <a:solidFill>
                  <a:srgbClr val="DEDFEC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Follow assets and other people</a:t>
            </a:r>
          </a:p>
          <a:p>
            <a:pPr algn="l" defTabSz="457200">
              <a:defRPr sz="3700">
                <a:solidFill>
                  <a:srgbClr val="DEDFEC"/>
                </a:solidFill>
                <a:latin typeface="Optima"/>
                <a:ea typeface="Optima"/>
                <a:cs typeface="Optima"/>
                <a:sym typeface="Optima"/>
              </a:defRPr>
            </a:pP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700">
                <a:solidFill>
                  <a:srgbClr val="DEDFEC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Tailor notifications to personal needs</a:t>
            </a:r>
          </a:p>
          <a:p>
            <a:pPr algn="l" defTabSz="457200">
              <a:defRPr sz="3700">
                <a:solidFill>
                  <a:srgbClr val="DEDFEC"/>
                </a:solidFill>
                <a:latin typeface="Optima"/>
                <a:ea typeface="Optima"/>
                <a:cs typeface="Optima"/>
                <a:sym typeface="Optima"/>
              </a:defRPr>
            </a:pP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700">
                <a:solidFill>
                  <a:srgbClr val="DEDFEC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Leverage smarts to suggest new content and users to follow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Working"/>
          <p:cNvSpPr txBox="1"/>
          <p:nvPr/>
        </p:nvSpPr>
        <p:spPr>
          <a:xfrm>
            <a:off x="1989685" y="4733356"/>
            <a:ext cx="4053843" cy="1310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Working</a:t>
            </a:r>
          </a:p>
        </p:txBody>
      </p:sp>
      <p:pic>
        <p:nvPicPr>
          <p:cNvPr id="175" name="cognosbi.png" descr="cognosb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38098" y="206951"/>
            <a:ext cx="13022065" cy="12774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Installation:"/>
          <p:cNvSpPr txBox="1"/>
          <p:nvPr/>
        </p:nvSpPr>
        <p:spPr>
          <a:xfrm>
            <a:off x="856241" y="455713"/>
            <a:ext cx="5515040" cy="1382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/>
            <a:r>
              <a:t>Installation:</a:t>
            </a:r>
          </a:p>
        </p:txBody>
      </p:sp>
      <p:pic>
        <p:nvPicPr>
          <p:cNvPr id="178" name="InstallerImage.png" descr="Installer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854" y="6243218"/>
            <a:ext cx="8401430" cy="4848326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Preparing to Install…"/>
          <p:cNvSpPr txBox="1"/>
          <p:nvPr/>
        </p:nvSpPr>
        <p:spPr>
          <a:xfrm>
            <a:off x="1063255" y="2026295"/>
            <a:ext cx="17031133" cy="2127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Preparing to Install</a:t>
            </a:r>
            <a:endParaRPr>
              <a:solidFill>
                <a:srgbClr val="000000"/>
              </a:solidFill>
            </a:endParaRPr>
          </a:p>
          <a:p>
            <a:pPr algn="l" defTabSz="457200">
              <a:spcBef>
                <a:spcPts val="1000"/>
              </a:spcBef>
              <a:defRPr sz="2600">
                <a:solidFill>
                  <a:srgbClr val="32323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Before you install Cognos Analytics, it is recommended to review the below checklist to make your install a success:</a:t>
            </a:r>
          </a:p>
          <a:p>
            <a:pPr marL="457200" indent="-317500" algn="l" defTabSz="457200">
              <a:buClr>
                <a:srgbClr val="323232"/>
              </a:buClr>
              <a:buSzPct val="100000"/>
              <a:buFont typeface="Times New Roman"/>
              <a:buChar char="•"/>
              <a:defRPr sz="2600">
                <a:solidFill>
                  <a:srgbClr val="0F62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323232"/>
                </a:solidFill>
              </a:rPr>
              <a:t>	Review of the </a:t>
            </a:r>
            <a:r>
              <a:rPr u="sng">
                <a:hlinkClick r:id="rId3" invalidUrl="" action="" tgtFrame="" tooltip="" history="1" highlightClick="0" endSnd="0"/>
              </a:rPr>
              <a:t>IBM Software Compatibility Reports page</a:t>
            </a:r>
            <a:endParaRPr>
              <a:solidFill>
                <a:srgbClr val="323232"/>
              </a:solidFill>
            </a:endParaRPr>
          </a:p>
          <a:p>
            <a:pPr marL="457200" indent="-317500" algn="l" defTabSz="457200">
              <a:buClr>
                <a:srgbClr val="323232"/>
              </a:buClr>
              <a:buSzPct val="100000"/>
              <a:buFont typeface="Times New Roman"/>
              <a:buChar char="•"/>
              <a:defRPr sz="2600">
                <a:solidFill>
                  <a:srgbClr val="32323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Minimum of 8 GB of available Disk is required for Installation </a:t>
            </a:r>
            <a:r>
              <a:rPr i="1"/>
              <a:t>(This may vary based on components being installed)</a:t>
            </a:r>
          </a:p>
          <a:p>
            <a:pPr marL="457200" indent="-317500" algn="l" defTabSz="457200">
              <a:spcBef>
                <a:spcPts val="1000"/>
              </a:spcBef>
              <a:buClr>
                <a:srgbClr val="323232"/>
              </a:buClr>
              <a:buSzPct val="100000"/>
              <a:buFont typeface="Times New Roman"/>
              <a:buChar char="•"/>
              <a:defRPr sz="2600">
                <a:solidFill>
                  <a:srgbClr val="32323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Backup of your Cognos Content Store</a:t>
            </a:r>
          </a:p>
        </p:txBody>
      </p:sp>
      <p:sp>
        <p:nvSpPr>
          <p:cNvPr id="180" name="Right click on ca_Installer_win_2.0 and select Run as administrator"/>
          <p:cNvSpPr txBox="1"/>
          <p:nvPr/>
        </p:nvSpPr>
        <p:spPr>
          <a:xfrm>
            <a:off x="523008" y="5332820"/>
            <a:ext cx="9593121" cy="443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spcBef>
                <a:spcPts val="1000"/>
              </a:spcBef>
              <a:buClr>
                <a:srgbClr val="323232"/>
              </a:buClr>
              <a:buSzPct val="100000"/>
              <a:buFont typeface="Helvetica"/>
              <a:buChar char="•"/>
              <a:defRPr b="1" sz="2500">
                <a:solidFill>
                  <a:srgbClr val="32323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0"/>
              <a:t>	Right click on </a:t>
            </a:r>
            <a:r>
              <a:t>ca_Installer_win_2.0</a:t>
            </a:r>
            <a:r>
              <a:rPr b="0"/>
              <a:t> and select </a:t>
            </a:r>
            <a:r>
              <a:t>Run as administrator</a:t>
            </a:r>
          </a:p>
        </p:txBody>
      </p:sp>
      <p:sp>
        <p:nvSpPr>
          <p:cNvPr id="181" name="Once the installation window loads select your desired installation language and click Next"/>
          <p:cNvSpPr txBox="1"/>
          <p:nvPr/>
        </p:nvSpPr>
        <p:spPr>
          <a:xfrm>
            <a:off x="12439077" y="5338900"/>
            <a:ext cx="11710394" cy="43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spcBef>
                <a:spcPts val="1000"/>
              </a:spcBef>
              <a:buClr>
                <a:srgbClr val="323232"/>
              </a:buClr>
              <a:buSzPct val="100000"/>
              <a:buFont typeface="Helvetica"/>
              <a:buChar char="•"/>
              <a:defRPr>
                <a:solidFill>
                  <a:srgbClr val="32323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Once the installation window loads select your desired installation language and click </a:t>
            </a:r>
            <a:r>
              <a:rPr b="1"/>
              <a:t>Next</a:t>
            </a:r>
          </a:p>
        </p:txBody>
      </p:sp>
      <p:pic>
        <p:nvPicPr>
          <p:cNvPr id="182" name="image-20190429103339-4.png" descr="image-20190429103339-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69926" y="6157232"/>
            <a:ext cx="6980358" cy="5342556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Arrow"/>
          <p:cNvSpPr/>
          <p:nvPr/>
        </p:nvSpPr>
        <p:spPr>
          <a:xfrm>
            <a:off x="10218748" y="7407839"/>
            <a:ext cx="3340631" cy="1571857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lick Choose and browse to the server repo (compressed file) and click Open and then Next"/>
          <p:cNvSpPr txBox="1"/>
          <p:nvPr/>
        </p:nvSpPr>
        <p:spPr>
          <a:xfrm>
            <a:off x="613067" y="260672"/>
            <a:ext cx="6860623" cy="967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317500" algn="l" defTabSz="457200">
              <a:spcBef>
                <a:spcPts val="1000"/>
              </a:spcBef>
              <a:buClr>
                <a:srgbClr val="323232"/>
              </a:buClr>
              <a:buSzPct val="100000"/>
              <a:buFont typeface="Helvetica"/>
              <a:buChar char="•"/>
              <a:defRPr sz="2000">
                <a:solidFill>
                  <a:srgbClr val="32323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Click </a:t>
            </a:r>
            <a:r>
              <a:rPr b="1"/>
              <a:t>Choose </a:t>
            </a:r>
            <a:r>
              <a:t>and browse to the server repo (compressed file) and click </a:t>
            </a:r>
            <a:r>
              <a:rPr b="1"/>
              <a:t>Open </a:t>
            </a:r>
            <a:r>
              <a:t>and then </a:t>
            </a:r>
            <a:r>
              <a:rPr b="1"/>
              <a:t>Next</a:t>
            </a:r>
            <a:br/>
          </a:p>
        </p:txBody>
      </p:sp>
      <p:pic>
        <p:nvPicPr>
          <p:cNvPr id="186" name="SelectRepo.png" descr="SelectRep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1269" y="1144644"/>
            <a:ext cx="5604219" cy="4803617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elect IBM Cognos Analytics and click Next"/>
          <p:cNvSpPr txBox="1"/>
          <p:nvPr/>
        </p:nvSpPr>
        <p:spPr>
          <a:xfrm>
            <a:off x="15761665" y="297294"/>
            <a:ext cx="5724167" cy="41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spcBef>
                <a:spcPts val="1000"/>
              </a:spcBef>
              <a:buClr>
                <a:srgbClr val="323232"/>
              </a:buClr>
              <a:buSzPct val="100000"/>
              <a:buFont typeface="Helvetica"/>
              <a:buChar char="•"/>
              <a:defRPr b="1" sz="2200">
                <a:solidFill>
                  <a:srgbClr val="32323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0"/>
              <a:t>	Select </a:t>
            </a:r>
            <a:r>
              <a:t>IBM Cognos Analytics</a:t>
            </a:r>
            <a:r>
              <a:rPr b="0"/>
              <a:t> and click </a:t>
            </a:r>
            <a:r>
              <a:t>Next</a:t>
            </a:r>
          </a:p>
        </p:txBody>
      </p:sp>
      <p:pic>
        <p:nvPicPr>
          <p:cNvPr id="188" name="GetStarted.png" descr="GetStart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91078" y="978767"/>
            <a:ext cx="7096631" cy="4803617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Review and accept the licenses agreement and click Next"/>
          <p:cNvSpPr txBox="1"/>
          <p:nvPr/>
        </p:nvSpPr>
        <p:spPr>
          <a:xfrm>
            <a:off x="7784789" y="6932396"/>
            <a:ext cx="6994699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spcBef>
                <a:spcPts val="1000"/>
              </a:spcBef>
              <a:buClr>
                <a:srgbClr val="323232"/>
              </a:buClr>
              <a:buSzPct val="100000"/>
              <a:buFont typeface="Helvetica"/>
              <a:buChar char="•"/>
              <a:defRPr sz="2200">
                <a:solidFill>
                  <a:srgbClr val="32323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Review and accept the licenses agreement and click </a:t>
            </a:r>
            <a:r>
              <a:rPr b="1"/>
              <a:t>Next</a:t>
            </a:r>
          </a:p>
        </p:txBody>
      </p:sp>
      <p:pic>
        <p:nvPicPr>
          <p:cNvPr id="190" name="License.png" descr="Licen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88644" y="7480059"/>
            <a:ext cx="8232117" cy="553991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Arrow"/>
          <p:cNvSpPr/>
          <p:nvPr/>
        </p:nvSpPr>
        <p:spPr>
          <a:xfrm>
            <a:off x="9934386" y="2760524"/>
            <a:ext cx="3340632" cy="1571857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92" name="Arrow"/>
          <p:cNvSpPr/>
          <p:nvPr/>
        </p:nvSpPr>
        <p:spPr>
          <a:xfrm rot="8416501">
            <a:off x="16331114" y="7085222"/>
            <a:ext cx="2452558" cy="1215017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hoose the location where you would like the Cognos Analytics application to be installed and click Next"/>
          <p:cNvSpPr txBox="1"/>
          <p:nvPr/>
        </p:nvSpPr>
        <p:spPr>
          <a:xfrm>
            <a:off x="809604" y="1759989"/>
            <a:ext cx="8274899" cy="1380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317500" algn="l" defTabSz="457200">
              <a:spcBef>
                <a:spcPts val="1000"/>
              </a:spcBef>
              <a:buClr>
                <a:srgbClr val="323232"/>
              </a:buClr>
              <a:buSzPct val="100000"/>
              <a:buFont typeface="Helvetica"/>
              <a:buChar char="•"/>
              <a:defRPr sz="3000">
                <a:solidFill>
                  <a:srgbClr val="32323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Choose the location where you would like the Cognos Analytics application to be installed and click </a:t>
            </a:r>
            <a:r>
              <a:rPr b="1"/>
              <a:t>Next</a:t>
            </a:r>
          </a:p>
        </p:txBody>
      </p:sp>
      <p:pic>
        <p:nvPicPr>
          <p:cNvPr id="195" name="choose.png" descr="choo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824" y="4005635"/>
            <a:ext cx="7756460" cy="5219643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If you are doing an over-the-top install skip to Perform an Over The Top Install section of this document…"/>
          <p:cNvSpPr txBox="1"/>
          <p:nvPr/>
        </p:nvSpPr>
        <p:spPr>
          <a:xfrm>
            <a:off x="12787988" y="1449712"/>
            <a:ext cx="11599023" cy="20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1000"/>
              </a:spcBef>
              <a:defRPr b="1" sz="2500">
                <a:solidFill>
                  <a:srgbClr val="32323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If you are doing an over-the-top install skip to </a:t>
            </a:r>
            <a:r>
              <a:rPr>
                <a:solidFill>
                  <a:srgbClr val="0F62FE"/>
                </a:solidFill>
              </a:rPr>
              <a:t>Perform an Over The Top Install </a:t>
            </a:r>
            <a:r>
              <a:t>section of this document</a:t>
            </a:r>
            <a:endParaRPr b="0"/>
          </a:p>
          <a:p>
            <a:pPr algn="l" defTabSz="457200">
              <a:defRPr sz="2500">
                <a:solidFill>
                  <a:srgbClr val="32323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If this is a new install and not over the top you will have the option to select from an Easy Install or Custom</a:t>
            </a:r>
          </a:p>
        </p:txBody>
      </p:sp>
      <p:pic>
        <p:nvPicPr>
          <p:cNvPr id="197" name="easy custom_0.png" descr="easy custom_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80025" y="4045466"/>
            <a:ext cx="7587121" cy="513998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Arrow"/>
          <p:cNvSpPr/>
          <p:nvPr/>
        </p:nvSpPr>
        <p:spPr>
          <a:xfrm>
            <a:off x="10099326" y="5166018"/>
            <a:ext cx="3340631" cy="1571857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Dashboard:"/>
          <p:cNvSpPr txBox="1"/>
          <p:nvPr/>
        </p:nvSpPr>
        <p:spPr>
          <a:xfrm>
            <a:off x="9131113" y="2600645"/>
            <a:ext cx="5695232" cy="1310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Dashboard:</a:t>
            </a:r>
          </a:p>
        </p:txBody>
      </p:sp>
      <p:pic>
        <p:nvPicPr>
          <p:cNvPr id="201" name="Screenshot 2023-05-08 at 1.06.53 AM.png" descr="Screenshot 2023-05-08 at 1.06.5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461" y="4754359"/>
            <a:ext cx="11357267" cy="7098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creenshot 2023-05-08 at 10.05.03 AM.png" descr="Screenshot 2023-05-08 at 10.05.0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10923" y="4754359"/>
            <a:ext cx="11357268" cy="709829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ample Execution"/>
          <p:cNvSpPr txBox="1"/>
          <p:nvPr/>
        </p:nvSpPr>
        <p:spPr>
          <a:xfrm>
            <a:off x="7784433" y="808205"/>
            <a:ext cx="8815134" cy="1310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>
                <a:solidFill>
                  <a:schemeClr val="accent3">
                    <a:hueOff val="552055"/>
                    <a:lumOff val="-125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 Execution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creenshot 2023-05-08 at 1.04.40 AM.png" descr="Screenshot 2023-05-08 at 1.04.4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580" y="2880640"/>
            <a:ext cx="13468060" cy="8417537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Analysis Based on Data Netflix Revenue:"/>
          <p:cNvSpPr txBox="1"/>
          <p:nvPr/>
        </p:nvSpPr>
        <p:spPr>
          <a:xfrm>
            <a:off x="542224" y="328471"/>
            <a:ext cx="11173781" cy="811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5000" u="sng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Analysis Based on Data Netflix Revenue:</a:t>
            </a:r>
          </a:p>
        </p:txBody>
      </p:sp>
      <p:pic>
        <p:nvPicPr>
          <p:cNvPr id="207" name="Screenshot 2023-05-08 at 10.06.45 AM.png" descr="Screenshot 2023-05-08 at 10.06.4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97571" y="1294900"/>
            <a:ext cx="8281498" cy="5175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creenshot 2023-05-08 at 10.07.25 AM.png" descr="Screenshot 2023-05-08 at 10.07.25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82328" y="7222986"/>
            <a:ext cx="8448657" cy="52804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creenshot 2023-05-08 at 10.29.03 AM.png" descr="Screenshot 2023-05-08 at 10.29.0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6475" y="2729938"/>
            <a:ext cx="6659943" cy="1304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Screenshot 2023-05-08 at 10.28.38 AM.png" descr="Screenshot 2023-05-08 at 10.28.3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94916" y="2073545"/>
            <a:ext cx="7665902" cy="1479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Screenshot 2023-05-08 at 10.29.15 AM.png" descr="Screenshot 2023-05-08 at 10.29.15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3845" y="5445472"/>
            <a:ext cx="8051267" cy="1479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Screenshot 2023-05-08 at 10.29.27 AM.png" descr="Screenshot 2023-05-08 at 10.29.27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893134" y="4587721"/>
            <a:ext cx="8469465" cy="3194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Screenshot 2023-05-08 at 10.29.39 AM.png" descr="Screenshot 2023-05-08 at 10.29.39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64697" y="8817399"/>
            <a:ext cx="7665902" cy="2277552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Outcome:"/>
          <p:cNvSpPr txBox="1"/>
          <p:nvPr/>
        </p:nvSpPr>
        <p:spPr>
          <a:xfrm>
            <a:off x="10183694" y="233560"/>
            <a:ext cx="2232745" cy="1542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4000" u="sng">
                <a:solidFill>
                  <a:schemeClr val="accent6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Outcome: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creenshot 2023-05-08 at 1.04.48 AM.png" descr="Screenshot 2023-05-08 at 1.04.4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2384" y="3120829"/>
            <a:ext cx="13067404" cy="8167127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Analysis Based on Data Netflix Subscribers:"/>
          <p:cNvSpPr txBox="1"/>
          <p:nvPr/>
        </p:nvSpPr>
        <p:spPr>
          <a:xfrm>
            <a:off x="679306" y="375864"/>
            <a:ext cx="12056518" cy="81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5000" u="sng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Analysis Based on Data Netflix Subscribers:</a:t>
            </a:r>
          </a:p>
        </p:txBody>
      </p:sp>
      <p:pic>
        <p:nvPicPr>
          <p:cNvPr id="219" name="Screenshot 2023-05-08 at 10.09.09 AM.png" descr="Screenshot 2023-05-08 at 10.09.0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68847" y="1661182"/>
            <a:ext cx="7969255" cy="498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Screenshot 2023-05-08 at 10.09.41 AM.png" descr="Screenshot 2023-05-08 at 10.09.41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66451" y="7098183"/>
            <a:ext cx="8174047" cy="51087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Outcome:"/>
          <p:cNvSpPr txBox="1"/>
          <p:nvPr/>
        </p:nvSpPr>
        <p:spPr>
          <a:xfrm>
            <a:off x="10183694" y="233560"/>
            <a:ext cx="2232745" cy="1542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4000" u="sng">
                <a:solidFill>
                  <a:schemeClr val="accent6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Outcome:</a:t>
            </a:r>
          </a:p>
        </p:txBody>
      </p:sp>
      <p:pic>
        <p:nvPicPr>
          <p:cNvPr id="223" name="Screenshot 2023-05-08 at 10.33.40 AM.png" descr="Screenshot 2023-05-08 at 10.33.4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5941" y="1923142"/>
            <a:ext cx="7359523" cy="1425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Screenshot 2023-05-08 at 10.33.53 AM.png" descr="Screenshot 2023-05-08 at 10.33.5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33718" y="1876838"/>
            <a:ext cx="8162126" cy="1517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Screenshot 2023-05-08 at 10.34.06 AM.png" descr="Screenshot 2023-05-08 at 10.34.0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4639" y="4662010"/>
            <a:ext cx="8162126" cy="2303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Screenshot 2023-05-08 at 10.34.19 AM.png" descr="Screenshot 2023-05-08 at 10.34.19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635021" y="4249589"/>
            <a:ext cx="7359523" cy="3128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Screenshot 2023-05-08 at 10.34.31 AM.png" descr="Screenshot 2023-05-08 at 10.34.31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51025" y="8585755"/>
            <a:ext cx="8498083" cy="3568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creenshot 2023-05-07 at 7.45.09 PM.png" descr="Screenshot 2023-05-07 at 7.45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2" y="-73220"/>
            <a:ext cx="23786432" cy="13339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Analysis Based on Data Netflix Revenue and Subscribers:"/>
          <p:cNvSpPr txBox="1"/>
          <p:nvPr/>
        </p:nvSpPr>
        <p:spPr>
          <a:xfrm>
            <a:off x="260401" y="281077"/>
            <a:ext cx="15725751" cy="81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5000" u="sng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Analysis Based on Data Netflix Revenue and Subscribers:</a:t>
            </a:r>
          </a:p>
        </p:txBody>
      </p:sp>
      <p:pic>
        <p:nvPicPr>
          <p:cNvPr id="230" name="Screenshot 2023-05-08 at 2.22.45 PM.png" descr="Screenshot 2023-05-08 at 2.22.4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818" y="2393743"/>
            <a:ext cx="14285622" cy="892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Screenshot 2023-05-08 at 2.23.04 PM.png" descr="Screenshot 2023-05-08 at 2.23.0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20703" y="1293141"/>
            <a:ext cx="8001945" cy="5001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Screenshot 2023-05-08 at 2.23.29 PM.png" descr="Screenshot 2023-05-08 at 2.23.2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19047" y="7135009"/>
            <a:ext cx="8205258" cy="5128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Outcome"/>
          <p:cNvSpPr txBox="1"/>
          <p:nvPr/>
        </p:nvSpPr>
        <p:spPr>
          <a:xfrm>
            <a:off x="9636956" y="310572"/>
            <a:ext cx="4493972" cy="1310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>
                <a:solidFill>
                  <a:schemeClr val="accent3">
                    <a:hueOff val="552055"/>
                    <a:lumOff val="-125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Outcome</a:t>
            </a:r>
          </a:p>
        </p:txBody>
      </p:sp>
      <p:sp>
        <p:nvSpPr>
          <p:cNvPr id="235" name="Data-driven decision-making…"/>
          <p:cNvSpPr txBox="1"/>
          <p:nvPr/>
        </p:nvSpPr>
        <p:spPr>
          <a:xfrm>
            <a:off x="959720" y="2868200"/>
            <a:ext cx="8886776" cy="9306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spcBef>
                <a:spcPts val="1600"/>
              </a:spcBef>
              <a:buClr>
                <a:srgbClr val="D1D5DB"/>
              </a:buClr>
              <a:buSzPct val="100000"/>
              <a:buFont typeface="Times Roman"/>
              <a:buAutoNum type="arabicPeriod" startAt="1"/>
              <a:defRPr b="1" sz="4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Data-driven decision-making </a:t>
            </a:r>
            <a:br>
              <a:rPr b="0">
                <a:latin typeface="Helvetica"/>
                <a:ea typeface="Helvetica"/>
                <a:cs typeface="Helvetica"/>
                <a:sym typeface="Helvetica"/>
              </a:rPr>
            </a:br>
            <a:endParaRPr b="0">
              <a:latin typeface="Helvetica"/>
              <a:ea typeface="Helvetica"/>
              <a:cs typeface="Helvetica"/>
              <a:sym typeface="Helvetica"/>
            </a:endParaRPr>
          </a:p>
          <a:p>
            <a:pPr marL="457200" indent="-317500" algn="l" defTabSz="457200">
              <a:spcBef>
                <a:spcPts val="1600"/>
              </a:spcBef>
              <a:buClr>
                <a:srgbClr val="D1D5DB"/>
              </a:buClr>
              <a:buSzPct val="100000"/>
              <a:buFont typeface="Times Roman"/>
              <a:buAutoNum type="arabicPeriod" startAt="1"/>
              <a:defRPr b="1" sz="4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Improved reporting and visualization </a:t>
            </a:r>
            <a:br>
              <a:rPr b="0">
                <a:latin typeface="Helvetica"/>
                <a:ea typeface="Helvetica"/>
                <a:cs typeface="Helvetica"/>
                <a:sym typeface="Helvetica"/>
              </a:rPr>
            </a:br>
            <a:endParaRPr b="0">
              <a:latin typeface="Helvetica"/>
              <a:ea typeface="Helvetica"/>
              <a:cs typeface="Helvetica"/>
              <a:sym typeface="Helvetica"/>
            </a:endParaRPr>
          </a:p>
          <a:p>
            <a:pPr marL="457200" indent="-317500" algn="l" defTabSz="457200">
              <a:spcBef>
                <a:spcPts val="1600"/>
              </a:spcBef>
              <a:buClr>
                <a:srgbClr val="D1D5DB"/>
              </a:buClr>
              <a:buSzPct val="100000"/>
              <a:buFont typeface="Times Roman"/>
              <a:buAutoNum type="arabicPeriod" startAt="1"/>
              <a:defRPr b="1" sz="4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Self-service analytics </a:t>
            </a:r>
            <a:br>
              <a:rPr b="0">
                <a:latin typeface="Helvetica"/>
                <a:ea typeface="Helvetica"/>
                <a:cs typeface="Helvetica"/>
                <a:sym typeface="Helvetica"/>
              </a:rPr>
            </a:br>
            <a:endParaRPr b="0">
              <a:latin typeface="Helvetica"/>
              <a:ea typeface="Helvetica"/>
              <a:cs typeface="Helvetica"/>
              <a:sym typeface="Helvetica"/>
            </a:endParaRPr>
          </a:p>
          <a:p>
            <a:pPr marL="457200" indent="-317500" algn="l" defTabSz="457200">
              <a:spcBef>
                <a:spcPts val="1600"/>
              </a:spcBef>
              <a:buClr>
                <a:srgbClr val="D1D5DB"/>
              </a:buClr>
              <a:buSzPct val="100000"/>
              <a:buFont typeface="Times Roman"/>
              <a:buAutoNum type="arabicPeriod" startAt="1"/>
              <a:defRPr b="1" sz="4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Advanced analytics capabilities </a:t>
            </a:r>
            <a:br>
              <a:rPr b="0">
                <a:latin typeface="Helvetica"/>
                <a:ea typeface="Helvetica"/>
                <a:cs typeface="Helvetica"/>
                <a:sym typeface="Helvetica"/>
              </a:rPr>
            </a:br>
            <a:endParaRPr b="0">
              <a:latin typeface="Helvetica"/>
              <a:ea typeface="Helvetica"/>
              <a:cs typeface="Helvetica"/>
              <a:sym typeface="Helvetica"/>
            </a:endParaRPr>
          </a:p>
          <a:p>
            <a:pPr marL="457200" indent="-317500" algn="l" defTabSz="457200">
              <a:spcBef>
                <a:spcPts val="1600"/>
              </a:spcBef>
              <a:buClr>
                <a:srgbClr val="D1D5DB"/>
              </a:buClr>
              <a:buSzPct val="100000"/>
              <a:buFont typeface="Times Roman"/>
              <a:buAutoNum type="arabicPeriod" startAt="1"/>
              <a:defRPr b="1" sz="4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Enhanced collaboration and sharing </a:t>
            </a:r>
            <a:br>
              <a:rPr b="0">
                <a:latin typeface="Helvetica"/>
                <a:ea typeface="Helvetica"/>
                <a:cs typeface="Helvetica"/>
                <a:sym typeface="Helvetica"/>
              </a:rPr>
            </a:br>
            <a:endParaRPr b="0">
              <a:latin typeface="Helvetica"/>
              <a:ea typeface="Helvetica"/>
              <a:cs typeface="Helvetica"/>
              <a:sym typeface="Helvetica"/>
            </a:endParaRPr>
          </a:p>
          <a:p>
            <a:pPr marL="457200" indent="-317500" algn="l" defTabSz="457200">
              <a:spcBef>
                <a:spcPts val="1600"/>
              </a:spcBef>
              <a:buClr>
                <a:srgbClr val="D1D5DB"/>
              </a:buClr>
              <a:buSzPct val="100000"/>
              <a:buFont typeface="Times Roman"/>
              <a:buAutoNum type="arabicPeriod" startAt="1"/>
              <a:defRPr b="1" sz="4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Mobile and real-time analytics </a:t>
            </a:r>
            <a:br>
              <a:rPr b="0">
                <a:latin typeface="Helvetica"/>
                <a:ea typeface="Helvetica"/>
                <a:cs typeface="Helvetica"/>
                <a:sym typeface="Helvetica"/>
              </a:rPr>
            </a:br>
            <a:endParaRPr b="0">
              <a:latin typeface="Helvetica"/>
              <a:ea typeface="Helvetica"/>
              <a:cs typeface="Helvetica"/>
              <a:sym typeface="Helvetica"/>
            </a:endParaRPr>
          </a:p>
          <a:p>
            <a:pPr marL="457200" indent="-317500" algn="l" defTabSz="457200">
              <a:spcBef>
                <a:spcPts val="1600"/>
              </a:spcBef>
              <a:buClr>
                <a:srgbClr val="D1D5DB"/>
              </a:buClr>
              <a:buSzPct val="100000"/>
              <a:buFont typeface="Times Roman"/>
              <a:buAutoNum type="arabicPeriod" startAt="1"/>
              <a:defRPr b="1" sz="4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Governance and security </a:t>
            </a:r>
          </a:p>
        </p:txBody>
      </p:sp>
      <p:pic>
        <p:nvPicPr>
          <p:cNvPr id="236" name="f0d13c89-dce3-4120-9505-118208b19635.jpg" descr="f0d13c89-dce3-4120-9505-118208b1963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42193" y="2997200"/>
            <a:ext cx="13716001" cy="772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offering_8706fb50-60ad-4d13-82f0-c7706700fd59.jpg.jpeg" descr="offering_8706fb50-60ad-4d13-82f0-c7706700fd59.jpg.jpeg"/>
          <p:cNvPicPr>
            <a:picLocks noChangeAspect="1"/>
          </p:cNvPicPr>
          <p:nvPr/>
        </p:nvPicPr>
        <p:blipFill>
          <a:blip r:embed="rId2">
            <a:alphaModFix amt="10954"/>
            <a:extLst/>
          </a:blip>
          <a:stretch>
            <a:fillRect/>
          </a:stretch>
        </p:blipFill>
        <p:spPr>
          <a:xfrm>
            <a:off x="0" y="-331756"/>
            <a:ext cx="25075022" cy="14104702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How its Better?"/>
          <p:cNvSpPr txBox="1"/>
          <p:nvPr/>
        </p:nvSpPr>
        <p:spPr>
          <a:xfrm>
            <a:off x="8167139" y="310572"/>
            <a:ext cx="7433606" cy="1310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>
                <a:solidFill>
                  <a:schemeClr val="accent3">
                    <a:hueOff val="552055"/>
                    <a:lumOff val="-125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its Better?</a:t>
            </a:r>
          </a:p>
        </p:txBody>
      </p:sp>
      <p:sp>
        <p:nvSpPr>
          <p:cNvPr id="240" name="Comprehensive and Integrated Platform…"/>
          <p:cNvSpPr txBox="1"/>
          <p:nvPr/>
        </p:nvSpPr>
        <p:spPr>
          <a:xfrm>
            <a:off x="5832667" y="2825445"/>
            <a:ext cx="12718666" cy="7212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735012" indent="-595312" algn="l" defTabSz="457200">
              <a:buClr>
                <a:srgbClr val="D1D5DB"/>
              </a:buClr>
              <a:buSzPct val="100000"/>
              <a:buFont typeface="Helvetica"/>
              <a:buAutoNum type="arabicPeriod" startAt="1"/>
              <a:defRPr sz="5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Comprehensive and Integrated Platform</a:t>
            </a:r>
            <a:endParaRPr b="1"/>
          </a:p>
          <a:p>
            <a:pPr algn="l" defTabSz="4572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b="1"/>
          </a:p>
          <a:p>
            <a:pPr algn="l" defTabSz="4572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b="1"/>
          </a:p>
          <a:p>
            <a:pPr marL="735012" indent="-595312" algn="l" defTabSz="457200">
              <a:buClr>
                <a:srgbClr val="D1D5DB"/>
              </a:buClr>
              <a:buSzPct val="100000"/>
              <a:buFont typeface="Helvetica"/>
              <a:buAutoNum type="arabicPeriod" startAt="2"/>
              <a:defRPr sz="5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Advanced Analytics Capabilities</a:t>
            </a:r>
            <a:endParaRPr b="1"/>
          </a:p>
          <a:p>
            <a:pPr algn="l" defTabSz="4572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b="1"/>
          </a:p>
          <a:p>
            <a:pPr algn="l" defTabSz="4572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b="1"/>
          </a:p>
          <a:p>
            <a:pPr marL="735012" indent="-595312" algn="l" defTabSz="457200">
              <a:buClr>
                <a:srgbClr val="D1D5DB"/>
              </a:buClr>
              <a:buSzPct val="100000"/>
              <a:buFont typeface="Helvetica"/>
              <a:buAutoNum type="arabicPeriod" startAt="3"/>
              <a:defRPr sz="5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Self-Service and User-Friendly Interface</a:t>
            </a:r>
            <a:endParaRPr b="1"/>
          </a:p>
          <a:p>
            <a:pPr algn="l" defTabSz="4572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b="1"/>
          </a:p>
          <a:p>
            <a:pPr algn="l" defTabSz="4572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b="1"/>
          </a:p>
          <a:p>
            <a:pPr marL="735012" indent="-595312" algn="l" defTabSz="457200">
              <a:buClr>
                <a:srgbClr val="D1D5DB"/>
              </a:buClr>
              <a:buSzPct val="100000"/>
              <a:buFont typeface="Helvetica"/>
              <a:buAutoNum type="arabicPeriod" startAt="4"/>
              <a:defRPr sz="5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Robust Collaboration and Sharing</a:t>
            </a:r>
            <a:endParaRPr b="1"/>
          </a:p>
          <a:p>
            <a:pPr algn="l" defTabSz="4572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b="1"/>
          </a:p>
          <a:p>
            <a:pPr algn="l" defTabSz="4572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b="1"/>
          </a:p>
          <a:p>
            <a:pPr marL="735012" indent="-595312" algn="l" defTabSz="457200">
              <a:buClr>
                <a:srgbClr val="D1D5DB"/>
              </a:buClr>
              <a:buSzPct val="100000"/>
              <a:buFont typeface="Helvetica"/>
              <a:buAutoNum type="arabicPeriod" startAt="5"/>
              <a:defRPr sz="5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Enterprise-Grade Security and Governance</a:t>
            </a:r>
            <a:endParaRPr b="1"/>
          </a:p>
          <a:p>
            <a:pPr algn="l" defTabSz="4572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b="1"/>
          </a:p>
          <a:p>
            <a:pPr algn="l" defTabSz="4572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b="1"/>
          </a:p>
          <a:p>
            <a:pPr marL="735012" indent="-595312" algn="l" defTabSz="457200">
              <a:buClr>
                <a:srgbClr val="D1D5DB"/>
              </a:buClr>
              <a:buSzPct val="100000"/>
              <a:buFont typeface="Helvetica"/>
              <a:buAutoNum type="arabicPeriod" startAt="6"/>
              <a:defRPr sz="5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Scalability and Integration</a:t>
            </a:r>
            <a:endParaRPr b="1"/>
          </a:p>
          <a:p>
            <a:pPr algn="l" defTabSz="4572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b="1"/>
          </a:p>
          <a:p>
            <a:pPr algn="l" defTabSz="4572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b="1"/>
          </a:p>
          <a:p>
            <a:pPr marL="735012" indent="-595312" algn="l" defTabSz="457200">
              <a:buClr>
                <a:srgbClr val="D1D5DB"/>
              </a:buClr>
              <a:buSzPct val="100000"/>
              <a:buFont typeface="Helvetica"/>
              <a:buAutoNum type="arabicPeriod" startAt="7"/>
              <a:defRPr sz="5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Continuous Innovation and Support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ferences"/>
          <p:cNvSpPr txBox="1"/>
          <p:nvPr/>
        </p:nvSpPr>
        <p:spPr>
          <a:xfrm>
            <a:off x="9066634" y="310572"/>
            <a:ext cx="5634616" cy="1310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>
                <a:solidFill>
                  <a:schemeClr val="accent3">
                    <a:hueOff val="552055"/>
                    <a:lumOff val="-125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243" name="https://www.ibm.com/products/cognos-analytics…"/>
          <p:cNvSpPr txBox="1"/>
          <p:nvPr/>
        </p:nvSpPr>
        <p:spPr>
          <a:xfrm>
            <a:off x="563295" y="2435193"/>
            <a:ext cx="10669191" cy="287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24690" indent="-124690" algn="l" defTabSz="457200">
              <a:spcBef>
                <a:spcPts val="1000"/>
              </a:spcBef>
              <a:buSzPct val="100000"/>
              <a:buChar char="•"/>
              <a:defRPr b="1" sz="4000" u="sng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hlinkClick r:id="rId2" invalidUrl="" action="" tgtFrame="" tooltip="" history="1" highlightClick="0" endSnd="0"/>
              </a:rPr>
              <a:t>https://www.ibm.com/products/cognos-analytics</a:t>
            </a:r>
          </a:p>
          <a:p>
            <a:pPr marL="124690" indent="-124690" algn="l" defTabSz="457200">
              <a:spcBef>
                <a:spcPts val="1000"/>
              </a:spcBef>
              <a:buSzPct val="100000"/>
              <a:buChar char="•"/>
              <a:defRPr b="1" sz="4000" u="sng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https://www.ibm.com/in-en</a:t>
            </a:r>
          </a:p>
          <a:p>
            <a:pPr marL="124690" indent="-124690" algn="l" defTabSz="457200">
              <a:spcBef>
                <a:spcPts val="1000"/>
              </a:spcBef>
              <a:buSzPct val="100000"/>
              <a:buChar char="•"/>
              <a:defRPr b="1" sz="4000" u="sng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hlinkClick r:id="rId3" invalidUrl="" action="" tgtFrame="" tooltip="" history="1" highlightClick="0" endSnd="0"/>
              </a:rPr>
              <a:t>https://www.kaggle.com/</a:t>
            </a:r>
          </a:p>
          <a:p>
            <a:pPr marL="124690" indent="-124690" algn="l" defTabSz="457200">
              <a:spcBef>
                <a:spcPts val="1000"/>
              </a:spcBef>
              <a:buSzPct val="100000"/>
              <a:buChar char="•"/>
              <a:defRPr b="1" sz="4000" u="sng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https://www.youtube.com/</a:t>
            </a:r>
          </a:p>
        </p:txBody>
      </p:sp>
      <p:pic>
        <p:nvPicPr>
          <p:cNvPr id="244" name="100.jpeg" descr="100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19109" y="1692449"/>
            <a:ext cx="10149228" cy="5711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806a15d4-eda7-46bf-ae2a-ec823f86ee68_1000x1000.png" descr="806a15d4-eda7-46bf-ae2a-ec823f86ee68_1000x100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166785" y="7475037"/>
            <a:ext cx="4048496" cy="4048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kaggle.png" descr="kaggl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4472" y="6883011"/>
            <a:ext cx="7845572" cy="5232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yt_1200.png" descr="yt_120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764189" y="6739067"/>
            <a:ext cx="5917488" cy="5917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creenshot 2023-05-07 at 7.46.20 PM.png" descr="Screenshot 2023-05-07 at 7.46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5435" y="1002781"/>
            <a:ext cx="20801892" cy="10915558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User Community today"/>
          <p:cNvSpPr txBox="1"/>
          <p:nvPr/>
        </p:nvSpPr>
        <p:spPr>
          <a:xfrm>
            <a:off x="6967669" y="195523"/>
            <a:ext cx="8552918" cy="1097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900" u="sng"/>
            </a:lvl1pPr>
          </a:lstStyle>
          <a:p>
            <a:pPr/>
            <a:r>
              <a:t>User Community today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creenshot 2023-05-07 at 7.48.51 PM.png" descr="Screenshot 2023-05-07 at 7.48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98" y="277789"/>
            <a:ext cx="23971958" cy="13160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shot 2023-05-07 at 7.50.24 PM.png" descr="Screenshot 2023-05-07 at 7.50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454" y="588846"/>
            <a:ext cx="22294947" cy="11627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creenshot 2023-05-07 at 7.50.52 PM.png" descr="Screenshot 2023-05-07 at 7.50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974" y="534418"/>
            <a:ext cx="23406052" cy="12271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creenshot 2023-05-07 at 7.51.22 PM.png" descr="Screenshot 2023-05-07 at 7.51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0891" y="690576"/>
            <a:ext cx="23494948" cy="12334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creenshot 2023-05-07 at 7.51.49 PM.png" descr="Screenshot 2023-05-07 at 7.51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071" y="857287"/>
            <a:ext cx="22228525" cy="11592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creenshot 2023-05-07 at 7.52.20 PM.png" descr="Screenshot 2023-05-07 at 7.52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6436" y="906661"/>
            <a:ext cx="22331128" cy="1158427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ontainer"/>
          <p:cNvSpPr txBox="1"/>
          <p:nvPr/>
        </p:nvSpPr>
        <p:spPr>
          <a:xfrm>
            <a:off x="9604737" y="5166369"/>
            <a:ext cx="1525220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Container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